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4"/>
    <p:sldMasterId id="2147483683" r:id="rId5"/>
    <p:sldMasterId id="2147483695" r:id="rId6"/>
  </p:sldMasterIdLst>
  <p:notesMasterIdLst>
    <p:notesMasterId r:id="rId17"/>
  </p:notesMasterIdLst>
  <p:sldIdLst>
    <p:sldId id="330" r:id="rId7"/>
    <p:sldId id="381" r:id="rId8"/>
    <p:sldId id="368" r:id="rId9"/>
    <p:sldId id="372" r:id="rId10"/>
    <p:sldId id="373" r:id="rId11"/>
    <p:sldId id="374" r:id="rId12"/>
    <p:sldId id="375" r:id="rId13"/>
    <p:sldId id="376" r:id="rId14"/>
    <p:sldId id="379" r:id="rId15"/>
    <p:sldId id="36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E16A18-1E30-C04A-9A16-54343C04CA07}" v="41" dt="2022-10-07T19:08:03.7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39" autoAdjust="0"/>
    <p:restoredTop sz="96327" autoAdjust="0"/>
  </p:normalViewPr>
  <p:slideViewPr>
    <p:cSldViewPr snapToGrid="0" snapToObjects="1">
      <p:cViewPr varScale="1">
        <p:scale>
          <a:sx n="87" d="100"/>
          <a:sy n="87" d="100"/>
        </p:scale>
        <p:origin x="120" y="120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10" Type="http://schemas.openxmlformats.org/officeDocument/2006/relationships/slide" Target="slides/slide4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microsoft.com/office/2015/10/relationships/revisionInfo" Target="revisionInfo.xml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F975A-ECAD-2E4D-946C-AE407A24D66F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BC151-D56C-0949-9E71-58A6BB472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9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FBC151-D56C-0949-9E71-58A6BB472EB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5796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8929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8930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787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18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andas.pydata.org/" TargetMode="External"/><Relationship Id="rId2" Type="http://schemas.openxmlformats.org/officeDocument/2006/relationships/hyperlink" Target="https://docs.python.org/3/library/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numpy.org/" TargetMode="External"/><Relationship Id="rId4" Type="http://schemas.openxmlformats.org/officeDocument/2006/relationships/hyperlink" Target="https://matplotlib.org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different-ways-to-create-pandas-dataframe/" TargetMode="External"/><Relationship Id="rId2" Type="http://schemas.openxmlformats.org/officeDocument/2006/relationships/hyperlink" Target="https://pandas.pydata.org/pandas-docs/stable/generated/pandas.DataFrame.html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w3resource.com/pandas/dataframe/dataframe-apply.ph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3197" y="1854075"/>
            <a:ext cx="6975413" cy="193899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CSE 6040/x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Programming Skills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Office Hours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Helvetica Light" panose="020B0403020202020204" pitchFamily="34" charset="0"/>
              </a:rPr>
              <a:t>Week 6, </a:t>
            </a:r>
            <a:r>
              <a:rPr lang="en-US">
                <a:latin typeface="Helvetica Light" panose="020B0403020202020204" pitchFamily="34" charset="0"/>
              </a:rPr>
              <a:t>Session 1</a:t>
            </a:r>
            <a:endParaRPr lang="en-US" dirty="0">
              <a:latin typeface="Helvetica Light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808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8656914-2C93-59A2-6D4B-BA0182D8C2AA}"/>
              </a:ext>
            </a:extLst>
          </p:cNvPr>
          <p:cNvSpPr txBox="1">
            <a:spLocks/>
          </p:cNvSpPr>
          <p:nvPr/>
        </p:nvSpPr>
        <p:spPr>
          <a:xfrm>
            <a:off x="520700" y="2445153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algn="ctr"/>
            <a:r>
              <a:rPr lang="en-US" dirty="0"/>
              <a:t>Open Discussion / Q&amp;A</a:t>
            </a:r>
          </a:p>
        </p:txBody>
      </p:sp>
    </p:spTree>
    <p:extLst>
      <p:ext uri="{BB962C8B-B14F-4D97-AF65-F5344CB8AC3E}">
        <p14:creationId xmlns:p14="http://schemas.microsoft.com/office/powerpoint/2010/main" val="1533161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This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2290"/>
            <a:ext cx="11430000" cy="5430712"/>
          </a:xfrm>
        </p:spPr>
        <p:txBody>
          <a:bodyPr>
            <a:normAutofit/>
          </a:bodyPr>
          <a:lstStyle/>
          <a:p>
            <a:r>
              <a:rPr lang="en-US" sz="3600" dirty="0"/>
              <a:t>Session 1</a:t>
            </a:r>
            <a:endParaRPr lang="en-US" sz="2800" dirty="0"/>
          </a:p>
          <a:p>
            <a:pPr lvl="1"/>
            <a:r>
              <a:rPr lang="en-US" sz="2800" b="0" i="0" dirty="0">
                <a:solidFill>
                  <a:srgbClr val="484A4C"/>
                </a:solidFill>
                <a:effectLst/>
                <a:latin typeface="Helvetica Neue"/>
              </a:rPr>
              <a:t>Preview of topics for Module 2, Topics 7-11</a:t>
            </a:r>
          </a:p>
          <a:p>
            <a:pPr lvl="1"/>
            <a:r>
              <a:rPr lang="en-US" sz="2800" b="0" i="0" dirty="0">
                <a:solidFill>
                  <a:srgbClr val="484A4C"/>
                </a:solidFill>
                <a:effectLst/>
                <a:latin typeface="Helvetica Neue"/>
              </a:rPr>
              <a:t>Introduction to Pandas, key concepts</a:t>
            </a:r>
          </a:p>
          <a:p>
            <a:pPr lvl="1"/>
            <a:r>
              <a:rPr lang="en-US" sz="2800" b="0" i="0" dirty="0">
                <a:solidFill>
                  <a:srgbClr val="484A4C"/>
                </a:solidFill>
                <a:effectLst/>
                <a:latin typeface="Helvetica Neue"/>
              </a:rPr>
              <a:t>Topic 7:  Notes on Pandas, part 0</a:t>
            </a:r>
          </a:p>
          <a:p>
            <a:r>
              <a:rPr lang="en-US" sz="3600" dirty="0"/>
              <a:t>Only 1 session this week, because of MT1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29796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2 Preview – From course syllabus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4"/>
            <a:ext cx="11430000" cy="5064292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Topic 7: Tidying data (All about Pandas and tidy data)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Pandas, merge/join,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-apple-system"/>
              </a:rPr>
              <a:t>tibbles</a:t>
            </a: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 and bits, melting and casting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Topic 8: Visualizing data and results  (Not tested)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Seaborn, Bokeh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Topic 9: Relational data (SQL)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Topic 10: Intro to numerical computing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NumPy / SciPy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Topic 11: Ranking relational objects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-apple-system"/>
              </a:rPr>
              <a:t>Graphs as (sparse) matrices, PageRank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3333"/>
                </a:solidFill>
                <a:latin typeface="-apple-system"/>
              </a:rPr>
              <a:t>Applications of Pandas and Numerical Computing</a:t>
            </a:r>
            <a:endParaRPr lang="en-US" b="0" i="0" dirty="0">
              <a:solidFill>
                <a:srgbClr val="333333"/>
              </a:solidFill>
              <a:effectLst/>
              <a:latin typeface="-apple-system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265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EE171-C265-7EC9-7739-301862433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Libraries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0FFB194-4100-EDB4-7FE6-536B575595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036579"/>
            <a:ext cx="11319309" cy="3903169"/>
          </a:xfrm>
        </p:spPr>
        <p:txBody>
          <a:bodyPr/>
          <a:lstStyle/>
          <a:p>
            <a:r>
              <a:rPr lang="en-US" sz="2400" dirty="0">
                <a:solidFill>
                  <a:srgbClr val="273239"/>
                </a:solidFill>
              </a:rPr>
              <a:t>A</a:t>
            </a:r>
            <a:r>
              <a:rPr lang="en-US" sz="2400" b="0" i="0" dirty="0">
                <a:solidFill>
                  <a:srgbClr val="273239"/>
                </a:solidFill>
                <a:effectLst/>
              </a:rPr>
              <a:t> Python library is simply a collection of codes that we can use in a program for specific operations. </a:t>
            </a:r>
          </a:p>
          <a:p>
            <a:r>
              <a:rPr lang="en-US" sz="2400" b="0" i="0" dirty="0">
                <a:solidFill>
                  <a:srgbClr val="273239"/>
                </a:solidFill>
                <a:effectLst/>
              </a:rPr>
              <a:t>We use libraries so that we don’t need to write the code again in our program that is already available. </a:t>
            </a:r>
            <a:endParaRPr lang="en-US" sz="2400" dirty="0"/>
          </a:p>
          <a:p>
            <a:r>
              <a:rPr lang="en-US" sz="2400" dirty="0">
                <a:hlinkClick r:id="rId2"/>
              </a:rPr>
              <a:t>Python Standard Library</a:t>
            </a:r>
            <a:endParaRPr lang="en-US" sz="2400" dirty="0"/>
          </a:p>
          <a:p>
            <a:pPr lvl="1"/>
            <a:r>
              <a:rPr lang="en-US" sz="2000" dirty="0"/>
              <a:t>Example – collections, </a:t>
            </a:r>
            <a:r>
              <a:rPr lang="en-US" sz="2000" dirty="0" err="1"/>
              <a:t>dict</a:t>
            </a:r>
            <a:r>
              <a:rPr lang="en-US" sz="2000" dirty="0"/>
              <a:t>(), range(), set(), list() etc.</a:t>
            </a:r>
          </a:p>
          <a:p>
            <a:r>
              <a:rPr lang="en-US" sz="2400" dirty="0"/>
              <a:t>Other Libraries (Third party libraries)</a:t>
            </a:r>
          </a:p>
          <a:p>
            <a:pPr lvl="1"/>
            <a:r>
              <a:rPr lang="en-US" sz="2000" b="0" i="0" dirty="0">
                <a:solidFill>
                  <a:srgbClr val="273239"/>
                </a:solidFill>
                <a:effectLst/>
              </a:rPr>
              <a:t>There are several other libraries written by people around the world that make a programmer’s life easier</a:t>
            </a:r>
          </a:p>
          <a:p>
            <a:pPr lvl="1"/>
            <a:r>
              <a:rPr lang="en-US" sz="2000" dirty="0">
                <a:solidFill>
                  <a:srgbClr val="273239"/>
                </a:solidFill>
              </a:rPr>
              <a:t>Example – </a:t>
            </a:r>
            <a:r>
              <a:rPr lang="en-US" sz="2000" dirty="0">
                <a:solidFill>
                  <a:srgbClr val="273239"/>
                </a:solidFill>
                <a:hlinkClick r:id="rId3"/>
              </a:rPr>
              <a:t>pandas</a:t>
            </a:r>
            <a:r>
              <a:rPr lang="en-US" sz="2000" dirty="0">
                <a:solidFill>
                  <a:srgbClr val="273239"/>
                </a:solidFill>
              </a:rPr>
              <a:t>, </a:t>
            </a:r>
            <a:r>
              <a:rPr lang="en-US" sz="2000" dirty="0">
                <a:solidFill>
                  <a:srgbClr val="273239"/>
                </a:solidFill>
                <a:hlinkClick r:id="rId4"/>
              </a:rPr>
              <a:t>matplotlib</a:t>
            </a:r>
            <a:r>
              <a:rPr lang="en-US" sz="2000" dirty="0">
                <a:solidFill>
                  <a:srgbClr val="273239"/>
                </a:solidFill>
              </a:rPr>
              <a:t>, </a:t>
            </a:r>
            <a:r>
              <a:rPr lang="en-US" sz="2000" dirty="0">
                <a:solidFill>
                  <a:srgbClr val="273239"/>
                </a:solidFill>
                <a:hlinkClick r:id="rId5"/>
              </a:rPr>
              <a:t>numpy</a:t>
            </a:r>
            <a:endParaRPr 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5A6806-1C66-0D52-CFE4-3A85F29BC222}"/>
              </a:ext>
            </a:extLst>
          </p:cNvPr>
          <p:cNvSpPr txBox="1"/>
          <p:nvPr/>
        </p:nvSpPr>
        <p:spPr>
          <a:xfrm>
            <a:off x="381001" y="4939748"/>
            <a:ext cx="1143000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Advantages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: </a:t>
            </a:r>
          </a:p>
          <a:p>
            <a:pPr marL="342900" indent="-342900">
              <a:buAutoNum type="arabicPeriod"/>
            </a:pPr>
            <a:r>
              <a:rPr lang="en-US" sz="2000" b="1" dirty="0">
                <a:latin typeface="Roboto" panose="02000000000000000000" pitchFamily="2" charset="0"/>
                <a:ea typeface="Roboto" panose="02000000000000000000" pitchFamily="2" charset="0"/>
              </a:rPr>
              <a:t>Save Time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- </a:t>
            </a:r>
            <a:r>
              <a:rPr lang="en-US" sz="2000" b="0" i="0" dirty="0">
                <a:solidFill>
                  <a:srgbClr val="19171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you do not need to develop the functionality that the library provides</a:t>
            </a:r>
          </a:p>
          <a:p>
            <a:pPr marL="342900" indent="-342900">
              <a:buFontTx/>
              <a:buAutoNum type="arabicPeriod"/>
            </a:pPr>
            <a:r>
              <a:rPr lang="en-US" sz="2000" b="1" i="0" dirty="0">
                <a:solidFill>
                  <a:srgbClr val="19171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Use Pre-Tested Code - </a:t>
            </a:r>
            <a:r>
              <a:rPr lang="en-US" sz="2000" b="0" i="0" dirty="0">
                <a:solidFill>
                  <a:srgbClr val="191716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A popular library will have been used in multiple environments and use cases.</a:t>
            </a:r>
          </a:p>
          <a:p>
            <a:pPr marL="342900" indent="-342900">
              <a:buFontTx/>
              <a:buAutoNum type="arabicPeriod"/>
            </a:pPr>
            <a:endParaRPr lang="en-US" sz="2000" b="1" i="0" dirty="0">
              <a:solidFill>
                <a:srgbClr val="191716"/>
              </a:solidFill>
              <a:effectLst/>
              <a:latin typeface="Poppins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964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3F696-D372-766C-03D7-A79F05155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Pandas – Series and DataFrames</a:t>
            </a:r>
          </a:p>
        </p:txBody>
      </p:sp>
      <p:pic>
        <p:nvPicPr>
          <p:cNvPr id="6" name="Content Placeholder 5" descr="Table&#10;&#10;Description automatically generated">
            <a:extLst>
              <a:ext uri="{FF2B5EF4-FFF2-40B4-BE49-F238E27FC236}">
                <a16:creationId xmlns:a16="http://schemas.microsoft.com/office/drawing/2014/main" id="{D65158E4-85FF-0D57-A97A-1F6D9ECB43D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1386" t="3797" r="1269" b="2712"/>
          <a:stretch/>
        </p:blipFill>
        <p:spPr>
          <a:xfrm>
            <a:off x="2345635" y="1215483"/>
            <a:ext cx="6858000" cy="2601143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9CF71E-E10A-6481-F491-38440CE7DE93}"/>
              </a:ext>
            </a:extLst>
          </p:cNvPr>
          <p:cNvSpPr txBox="1"/>
          <p:nvPr/>
        </p:nvSpPr>
        <p:spPr>
          <a:xfrm>
            <a:off x="478169" y="3955775"/>
            <a:ext cx="1133283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A 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Series</a:t>
            </a: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 is essentially a column, and a 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DataFrame</a:t>
            </a: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 is a multi-dimensional table made up of a collection of Series.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333333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A Series differs from a Python list in that the </a:t>
            </a:r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types of its elements are assumed to be the same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. Doing so allows many operations on a Series to be faster than their counterparts for list objects. </a:t>
            </a:r>
            <a:r>
              <a:rPr lang="en-US" i="1" dirty="0">
                <a:latin typeface="Roboto" panose="02000000000000000000" pitchFamily="2" charset="0"/>
                <a:ea typeface="Roboto" panose="02000000000000000000" pitchFamily="2" charset="0"/>
              </a:rPr>
              <a:t>Example in the notebook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i="1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This </a:t>
            </a:r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doesn’t mean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you can’t have different types of elements in a Series. But if you have a series having elements of only one data types, some operations will be faster</a:t>
            </a:r>
          </a:p>
        </p:txBody>
      </p:sp>
    </p:spTree>
    <p:extLst>
      <p:ext uri="{BB962C8B-B14F-4D97-AF65-F5344CB8AC3E}">
        <p14:creationId xmlns:p14="http://schemas.microsoft.com/office/powerpoint/2010/main" val="151424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503BA-0B82-75A5-C6DC-E5280B3CD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on Series</a:t>
            </a: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724F9DF1-BF62-D7FD-79C4-2A3C470AFD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5116" y="974035"/>
            <a:ext cx="4512915" cy="25659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758C285-C325-22CE-6528-E68C48BC1E1E}"/>
              </a:ext>
            </a:extLst>
          </p:cNvPr>
          <p:cNvSpPr txBox="1"/>
          <p:nvPr/>
        </p:nvSpPr>
        <p:spPr>
          <a:xfrm>
            <a:off x="241852" y="1194911"/>
            <a:ext cx="5562048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You can access all these three elements using: </a:t>
            </a:r>
            <a:r>
              <a:rPr lang="en-US" dirty="0" err="1">
                <a:latin typeface="Andale Mono" panose="020B0509000000000004" pitchFamily="49" charset="0"/>
              </a:rPr>
              <a:t>counts.name</a:t>
            </a:r>
            <a:endParaRPr lang="en-US" dirty="0">
              <a:latin typeface="Andale Mono" panose="020B0509000000000004" pitchFamily="49" charset="0"/>
            </a:endParaRPr>
          </a:p>
          <a:p>
            <a:r>
              <a:rPr lang="en-US" dirty="0" err="1">
                <a:latin typeface="Andale Mono" panose="020B0509000000000004" pitchFamily="49" charset="0"/>
              </a:rPr>
              <a:t>counts.index</a:t>
            </a:r>
            <a:endParaRPr lang="en-US" dirty="0">
              <a:latin typeface="Andale Mono" panose="020B0509000000000004" pitchFamily="49" charset="0"/>
            </a:endParaRPr>
          </a:p>
          <a:p>
            <a:r>
              <a:rPr lang="en-US" dirty="0" err="1">
                <a:latin typeface="Andale Mono" panose="020B0509000000000004" pitchFamily="49" charset="0"/>
              </a:rPr>
              <a:t>counts.values</a:t>
            </a:r>
            <a:endParaRPr lang="en-US" dirty="0">
              <a:latin typeface="Andale Mono" panose="020B0509000000000004" pitchFamily="49" charset="0"/>
            </a:endParaRPr>
          </a:p>
          <a:p>
            <a:endParaRPr lang="en-US" dirty="0">
              <a:latin typeface="Andale Mono" panose="020B0509000000000004" pitchFamily="49" charset="0"/>
            </a:endParaRP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Index need not be integer, it can be a string as well</a:t>
            </a:r>
          </a:p>
          <a:p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Few points to keep in mind – </a:t>
            </a:r>
          </a:p>
          <a:p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Basic arithmetic operations work like “vector-operations” or “element-wise” operations – meaning they are applied to each element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Using comparison operators (&gt;,&lt;,&gt;=,==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etc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) returns a series with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boolean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values and can be used to filter an existing Series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ndale Mono" panose="020B0509000000000004" pitchFamily="49" charset="0"/>
                <a:ea typeface="Roboto" panose="02000000000000000000" pitchFamily="2" charset="0"/>
              </a:rPr>
              <a:t>in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checks if an </a:t>
            </a:r>
            <a:r>
              <a:rPr lang="en-US" i="1" dirty="0">
                <a:latin typeface="Roboto" panose="02000000000000000000" pitchFamily="2" charset="0"/>
                <a:ea typeface="Roboto" panose="02000000000000000000" pitchFamily="2" charset="0"/>
              </a:rPr>
              <a:t>index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is present in the Series, whereas </a:t>
            </a:r>
            <a:r>
              <a:rPr lang="en-US" b="1" dirty="0" err="1">
                <a:latin typeface="Andale Mono" panose="020B0509000000000004" pitchFamily="49" charset="0"/>
                <a:ea typeface="Roboto" panose="02000000000000000000" pitchFamily="2" charset="0"/>
              </a:rPr>
              <a:t>series.isin</a:t>
            </a:r>
            <a:r>
              <a:rPr lang="en-US" b="1" dirty="0">
                <a:latin typeface="Andale Mono" panose="020B0509000000000004" pitchFamily="49" charset="0"/>
                <a:ea typeface="Roboto" panose="02000000000000000000" pitchFamily="2" charset="0"/>
              </a:rPr>
              <a:t>()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checks if an element is present in the </a:t>
            </a:r>
            <a:r>
              <a:rPr lang="en-US" i="1" dirty="0">
                <a:latin typeface="Roboto" panose="02000000000000000000" pitchFamily="2" charset="0"/>
                <a:ea typeface="Roboto" panose="02000000000000000000" pitchFamily="2" charset="0"/>
              </a:rPr>
              <a:t>values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of the Series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04467A0-E09F-6D13-1E88-193B4672F88B}"/>
              </a:ext>
            </a:extLst>
          </p:cNvPr>
          <p:cNvCxnSpPr>
            <a:cxnSpLocks/>
          </p:cNvCxnSpPr>
          <p:nvPr/>
        </p:nvCxnSpPr>
        <p:spPr>
          <a:xfrm>
            <a:off x="6240625" y="795131"/>
            <a:ext cx="0" cy="57448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01189799-A454-F3AA-9248-6937598CCF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7619" y="4026455"/>
            <a:ext cx="4637427" cy="181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11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0A2E4-5CBC-BAA4-803C-0C164EF05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Pandas DataFrame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75E5B-5202-6C0D-E49A-C46B691129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094757"/>
            <a:ext cx="5716951" cy="4961480"/>
          </a:xfrm>
        </p:spPr>
        <p:txBody>
          <a:bodyPr>
            <a:normAutofit/>
          </a:bodyPr>
          <a:lstStyle/>
          <a:p>
            <a:endParaRPr lang="en-US" sz="2400" b="0" i="0" dirty="0">
              <a:solidFill>
                <a:srgbClr val="000000"/>
              </a:solidFill>
              <a:effectLst/>
            </a:endParaRPr>
          </a:p>
          <a:p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b="0" i="0" dirty="0">
                <a:solidFill>
                  <a:srgbClr val="000000"/>
                </a:solidFill>
                <a:effectLst/>
              </a:rPr>
              <a:t>A pandas </a:t>
            </a:r>
            <a:r>
              <a:rPr lang="en-US" sz="2400" b="0" i="0" u="sng" dirty="0">
                <a:solidFill>
                  <a:srgbClr val="337AB7"/>
                </a:solidFill>
                <a:effectLst/>
                <a:hlinkClick r:id="rId2"/>
              </a:rPr>
              <a:t>DataFrame</a:t>
            </a:r>
            <a:r>
              <a:rPr lang="en-US" sz="2400" b="0" i="0" dirty="0">
                <a:solidFill>
                  <a:srgbClr val="000000"/>
                </a:solidFill>
                <a:effectLst/>
              </a:rPr>
              <a:t> object is a table whose columns are </a:t>
            </a:r>
            <a:r>
              <a:rPr lang="en-US" sz="2400" dirty="0"/>
              <a:t>Series</a:t>
            </a:r>
            <a:r>
              <a:rPr lang="en-US" sz="2400" b="0" i="0" dirty="0">
                <a:solidFill>
                  <a:srgbClr val="000000"/>
                </a:solidFill>
                <a:effectLst/>
              </a:rPr>
              <a:t> objects, all keyed on the same index. It's the perfect container for tabular data.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</a:endParaRPr>
          </a:p>
          <a:p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  <a:hlinkClick r:id="rId3"/>
              </a:rPr>
              <a:t>This is a GREAT article</a:t>
            </a:r>
            <a:r>
              <a:rPr lang="en-US" sz="2400" dirty="0">
                <a:solidFill>
                  <a:srgbClr val="000000"/>
                </a:solidFill>
              </a:rPr>
              <a:t>* on different ways to create a dataframe. </a:t>
            </a: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108A08A0-2644-6FD4-494C-A6BD906C51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7720" y="1094757"/>
            <a:ext cx="4930637" cy="2218282"/>
          </a:xfrm>
          <a:prstGeom prst="rect">
            <a:avLst/>
          </a:prstGeom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1C5AF6DF-9AB9-A658-0256-7EBE8AD7E8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4435" y="3359977"/>
            <a:ext cx="4078573" cy="26243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933936-4801-B624-C37D-6E174AF550B4}"/>
              </a:ext>
            </a:extLst>
          </p:cNvPr>
          <p:cNvSpPr txBox="1"/>
          <p:nvPr/>
        </p:nvSpPr>
        <p:spPr>
          <a:xfrm>
            <a:off x="379048" y="6150114"/>
            <a:ext cx="100669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*</a:t>
            </a:r>
            <a:r>
              <a:rPr lang="en-US" sz="140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There are instances in which you have a python data structure (list of lists , dictionary etc.) and you might need to create a dataframe. Being aware of different ways to create a dataframe from these data structures can make your analysis quicker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35542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2CA2D-3A8C-6AB3-D9C5-2DE277915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DataFrame Slicing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0D25DC8B-85CD-114D-5E78-18829887E4F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96665" y="708102"/>
            <a:ext cx="5613400" cy="2053410"/>
          </a:xfrm>
        </p:spPr>
      </p:pic>
      <p:pic>
        <p:nvPicPr>
          <p:cNvPr id="8" name="Picture 7" descr="A picture containing table&#10;&#10;Description automatically generated">
            <a:extLst>
              <a:ext uri="{FF2B5EF4-FFF2-40B4-BE49-F238E27FC236}">
                <a16:creationId xmlns:a16="http://schemas.microsoft.com/office/drawing/2014/main" id="{8F988E56-D77D-C304-4134-247EE0219E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7362" y="3026596"/>
            <a:ext cx="6183638" cy="3363437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FED418D-9AA4-84A1-623C-E1C65A9EA0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428553"/>
            <a:ext cx="5216682" cy="4961480"/>
          </a:xfrm>
        </p:spPr>
        <p:txBody>
          <a:bodyPr>
            <a:normAutofit/>
          </a:bodyPr>
          <a:lstStyle/>
          <a:p>
            <a:endParaRPr lang="en-US" sz="2400" b="0" i="0" dirty="0">
              <a:solidFill>
                <a:srgbClr val="000000"/>
              </a:solidFill>
              <a:effectLst/>
            </a:endParaRPr>
          </a:p>
          <a:p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</a:rPr>
              <a:t>Using </a:t>
            </a:r>
            <a:r>
              <a:rPr lang="en-US" sz="2400" b="0" i="0" dirty="0">
                <a:solidFill>
                  <a:srgbClr val="000000"/>
                </a:solidFill>
                <a:effectLst/>
              </a:rPr>
              <a:t>DataFrame slicing operations, you can get the data you need for further analysis 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</a:rPr>
              <a:t>Keep </a:t>
            </a:r>
            <a:r>
              <a:rPr lang="en-US" sz="2400">
                <a:solidFill>
                  <a:srgbClr val="000000"/>
                </a:solidFill>
              </a:rPr>
              <a:t>in mind </a:t>
            </a:r>
            <a:r>
              <a:rPr lang="en-US" sz="2400" dirty="0">
                <a:solidFill>
                  <a:srgbClr val="000000"/>
                </a:solidFill>
              </a:rPr>
              <a:t>the </a:t>
            </a:r>
            <a:r>
              <a:rPr lang="en-US" sz="2400" dirty="0">
                <a:solidFill>
                  <a:srgbClr val="000000"/>
                </a:solidFill>
                <a:latin typeface="Andale Mono" panose="020B0509000000000004" pitchFamily="49" charset="0"/>
              </a:rPr>
              <a:t>.loc </a:t>
            </a:r>
            <a:r>
              <a:rPr lang="en-US" sz="2400" dirty="0">
                <a:solidFill>
                  <a:srgbClr val="000000"/>
                </a:solidFill>
              </a:rPr>
              <a:t>and </a:t>
            </a:r>
            <a:r>
              <a:rPr lang="en-US" sz="2400" dirty="0">
                <a:solidFill>
                  <a:srgbClr val="000000"/>
                </a:solidFill>
                <a:latin typeface="Andale Mono" panose="020B0509000000000004" pitchFamily="49" charset="0"/>
              </a:rPr>
              <a:t>.</a:t>
            </a:r>
            <a:r>
              <a:rPr lang="en-US" sz="2400" dirty="0" err="1">
                <a:solidFill>
                  <a:srgbClr val="000000"/>
                </a:solidFill>
                <a:latin typeface="Andale Mono" panose="020B0509000000000004" pitchFamily="49" charset="0"/>
              </a:rPr>
              <a:t>iloc</a:t>
            </a:r>
            <a:r>
              <a:rPr lang="en-US" sz="2400" dirty="0">
                <a:solidFill>
                  <a:srgbClr val="000000"/>
                </a:solidFill>
                <a:latin typeface="Andale Mono" panose="020B05090000000000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</a:rPr>
              <a:t>syntax and the difference between the two. Look at the example on the right to see the difference</a:t>
            </a:r>
          </a:p>
        </p:txBody>
      </p:sp>
    </p:spTree>
    <p:extLst>
      <p:ext uri="{BB962C8B-B14F-4D97-AF65-F5344CB8AC3E}">
        <p14:creationId xmlns:p14="http://schemas.microsoft.com/office/powerpoint/2010/main" val="1005266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1AB62-96D7-78E6-3791-3B336D906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apply() function - DataFrame</a:t>
            </a:r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0A463227-80EC-7558-B392-4D6E647FC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877" y="1802923"/>
            <a:ext cx="4677231" cy="4031421"/>
          </a:xfrm>
          <a:prstGeom prst="rect">
            <a:avLst/>
          </a:prstGeom>
        </p:spPr>
      </p:pic>
      <p:pic>
        <p:nvPicPr>
          <p:cNvPr id="8" name="Picture 7" descr="Chart, diagram&#10;&#10;Description automatically generated with medium confidence">
            <a:extLst>
              <a:ext uri="{FF2B5EF4-FFF2-40B4-BE49-F238E27FC236}">
                <a16:creationId xmlns:a16="http://schemas.microsoft.com/office/drawing/2014/main" id="{7BCCAD2A-E6B3-5CBF-D7F6-DC9E05BE0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0893" y="1802924"/>
            <a:ext cx="4206699" cy="403142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A8AA544-C586-91AF-E3D8-93B8F9BD7C90}"/>
              </a:ext>
            </a:extLst>
          </p:cNvPr>
          <p:cNvCxnSpPr>
            <a:cxnSpLocks/>
          </p:cNvCxnSpPr>
          <p:nvPr/>
        </p:nvCxnSpPr>
        <p:spPr>
          <a:xfrm>
            <a:off x="6014180" y="1802923"/>
            <a:ext cx="0" cy="40314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E1E8769-DDC6-E2EA-C574-5EA8ABB45AED}"/>
              </a:ext>
            </a:extLst>
          </p:cNvPr>
          <p:cNvSpPr txBox="1"/>
          <p:nvPr/>
        </p:nvSpPr>
        <p:spPr>
          <a:xfrm>
            <a:off x="683512" y="1215483"/>
            <a:ext cx="11133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Since dataframe is composed of multiple series, </a:t>
            </a:r>
            <a:r>
              <a:rPr lang="en-US" dirty="0">
                <a:latin typeface="Andale Mono" panose="020B0509000000000004" pitchFamily="49" charset="0"/>
              </a:rPr>
              <a:t>.apply()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for dataframes has an </a:t>
            </a:r>
            <a:r>
              <a:rPr lang="en-US" dirty="0">
                <a:latin typeface="Andale Mono" panose="020B0509000000000004" pitchFamily="49" charset="0"/>
              </a:rPr>
              <a:t>axis</a:t>
            </a:r>
            <a:r>
              <a:rPr lang="en-US" dirty="0"/>
              <a:t>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parameter as well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42C3306-CB5D-B186-1BC2-4D59CB59CBFE}"/>
              </a:ext>
            </a:extLst>
          </p:cNvPr>
          <p:cNvSpPr txBox="1"/>
          <p:nvPr/>
        </p:nvSpPr>
        <p:spPr>
          <a:xfrm>
            <a:off x="963877" y="6052452"/>
            <a:ext cx="4979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Source -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hlinkClick r:id="rId4"/>
              </a:rPr>
              <a:t>this notebook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on w3resource</a:t>
            </a:r>
          </a:p>
        </p:txBody>
      </p:sp>
    </p:spTree>
    <p:extLst>
      <p:ext uri="{BB962C8B-B14F-4D97-AF65-F5344CB8AC3E}">
        <p14:creationId xmlns:p14="http://schemas.microsoft.com/office/powerpoint/2010/main" val="49438453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05FD86A852F64FBDC13C539F7C3996" ma:contentTypeVersion="2" ma:contentTypeDescription="Create a new document." ma:contentTypeScope="" ma:versionID="7fa6374b959396556047d47b5918b287">
  <xsd:schema xmlns:xsd="http://www.w3.org/2001/XMLSchema" xmlns:xs="http://www.w3.org/2001/XMLSchema" xmlns:p="http://schemas.microsoft.com/office/2006/metadata/properties" xmlns:ns2="a6556677-8777-4dc9-bde5-319ad1a2900e" targetNamespace="http://schemas.microsoft.com/office/2006/metadata/properties" ma:root="true" ma:fieldsID="41ba127964e0f0134b8422c672bfe180" ns2:_="">
    <xsd:import namespace="a6556677-8777-4dc9-bde5-319ad1a290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56677-8777-4dc9-bde5-319ad1a290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75D78BE-F6D9-451D-8C9B-B834CB31A8F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B50B3C7-5CF9-4313-AC40-80052A3B5180}">
  <ds:schemaRefs>
    <ds:schemaRef ds:uri="http://schemas.microsoft.com/office/2006/documentManagement/types"/>
    <ds:schemaRef ds:uri="http://purl.org/dc/dcmitype/"/>
    <ds:schemaRef ds:uri="http://schemas.microsoft.com/office/2006/metadata/properties"/>
    <ds:schemaRef ds:uri="http://purl.org/dc/terms/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a6556677-8777-4dc9-bde5-319ad1a2900e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6532EB1-2404-43C0-B07B-80D0F14D2B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556677-8777-4dc9-bde5-319ad1a290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2497</TotalTime>
  <Words>654</Words>
  <Application>Microsoft Office PowerPoint</Application>
  <PresentationFormat>Widescreen</PresentationFormat>
  <Paragraphs>69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3" baseType="lpstr">
      <vt:lpstr>Andale Mono</vt:lpstr>
      <vt:lpstr>-apple-system</vt:lpstr>
      <vt:lpstr>Arial</vt:lpstr>
      <vt:lpstr>Calibri</vt:lpstr>
      <vt:lpstr>Helvetica</vt:lpstr>
      <vt:lpstr>Helvetica Light</vt:lpstr>
      <vt:lpstr>Helvetica Neue</vt:lpstr>
      <vt:lpstr>Poppins</vt:lpstr>
      <vt:lpstr>Roboto</vt:lpstr>
      <vt:lpstr>Roboto Condensed Light</vt:lpstr>
      <vt:lpstr>Custom Design</vt:lpstr>
      <vt:lpstr>1_Custom Design</vt:lpstr>
      <vt:lpstr>2_Custom Design</vt:lpstr>
      <vt:lpstr>CSE 6040/x Programming Skills Office Hours</vt:lpstr>
      <vt:lpstr>Agenda for This Week</vt:lpstr>
      <vt:lpstr>Module 2 Preview – From course syllabus</vt:lpstr>
      <vt:lpstr>Python Libraries</vt:lpstr>
      <vt:lpstr>Intro to Pandas – Series and DataFrames</vt:lpstr>
      <vt:lpstr>More on Series</vt:lpstr>
      <vt:lpstr>Pandas DataFrame</vt:lpstr>
      <vt:lpstr>DataFrame Slicing</vt:lpstr>
      <vt:lpstr>apply() function - DataFrame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Larry Heckel</cp:lastModifiedBy>
  <cp:revision>292</cp:revision>
  <dcterms:created xsi:type="dcterms:W3CDTF">2016-03-09T16:46:53Z</dcterms:created>
  <dcterms:modified xsi:type="dcterms:W3CDTF">2023-01-07T12:58:05Z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0x010100FD05FD86A852F64FBDC13C539F7C3996</vt:lpwstr>
  </property>
</Properties>
</file>

<file path=docProps/thumbnail.jpeg>
</file>